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33"/>
  </p:notesMasterIdLst>
  <p:handoutMasterIdLst>
    <p:handoutMasterId r:id="rId34"/>
  </p:handoutMasterIdLst>
  <p:sldIdLst>
    <p:sldId id="256" r:id="rId7"/>
    <p:sldId id="259" r:id="rId8"/>
    <p:sldId id="260" r:id="rId9"/>
    <p:sldId id="305" r:id="rId10"/>
    <p:sldId id="261" r:id="rId11"/>
    <p:sldId id="262" r:id="rId12"/>
    <p:sldId id="319" r:id="rId13"/>
    <p:sldId id="286" r:id="rId14"/>
    <p:sldId id="306" r:id="rId15"/>
    <p:sldId id="266" r:id="rId16"/>
    <p:sldId id="265" r:id="rId17"/>
    <p:sldId id="279" r:id="rId18"/>
    <p:sldId id="281" r:id="rId19"/>
    <p:sldId id="280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</p:sldIdLst>
  <p:sldSz cx="9144000" cy="6629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4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6A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3029" autoAdjust="0"/>
  </p:normalViewPr>
  <p:slideViewPr>
    <p:cSldViewPr>
      <p:cViewPr varScale="1">
        <p:scale>
          <a:sx n="110" d="100"/>
          <a:sy n="110" d="100"/>
        </p:scale>
        <p:origin x="1710" y="96"/>
      </p:cViewPr>
      <p:guideLst>
        <p:guide orient="horz" pos="984"/>
        <p:guide pos="3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95CDECB-94D7-49B9-BB49-53E2416FD813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8CD9FB0-013A-4788-A426-E9451ADF8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38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7D6E35B-793F-4FDB-9950-0331BB69AB4B}" type="datetimeFigureOut">
              <a:rPr lang="en-US" smtClean="0"/>
              <a:t>8/1/2022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6913"/>
            <a:ext cx="480695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0A2BBAC-ACAD-43E6-951C-DD100E9F9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8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5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37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37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43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353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89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09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05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71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65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26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2BBAC-ACAD-43E6-951C-DD100E9F9D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07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1144592" y="3112883"/>
            <a:ext cx="7388322" cy="1767840"/>
          </a:xfrm>
          <a:ln>
            <a:noFill/>
          </a:ln>
        </p:spPr>
        <p:txBody>
          <a:bodyPr vert="horz" tIns="0" rIns="18288" bIns="0" anchor="t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400" b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Black"/>
                <a:ea typeface="+mj-ea"/>
                <a:cs typeface="Arial Black"/>
              </a:defRPr>
            </a:lvl1pPr>
          </a:lstStyle>
          <a:p>
            <a:r>
              <a:rPr kumimoji="0" lang="en-US" dirty="0"/>
              <a:t>Gateway Substation 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1144592" y="5079001"/>
            <a:ext cx="7391370" cy="1168844"/>
          </a:xfrm>
        </p:spPr>
        <p:txBody>
          <a:bodyPr lIns="0" rIns="18288"/>
          <a:lstStyle>
            <a:lvl1pPr marL="0" marR="45720" indent="0" algn="r">
              <a:buNone/>
              <a:defRPr i="1" baseline="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Weld County Planning Commission Hearing</a:t>
            </a:r>
          </a:p>
          <a:p>
            <a:r>
              <a:rPr kumimoji="0" lang="en-US" dirty="0"/>
              <a:t>October 2, 2018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66033" y="2588907"/>
            <a:ext cx="5787844" cy="1317041"/>
          </a:xfrm>
          <a:ln>
            <a:noFill/>
          </a:ln>
        </p:spPr>
        <p:txBody>
          <a:bodyPr vert="horz" tIns="0" bIns="0" anchor="t">
            <a:noAutofit/>
          </a:bodyPr>
          <a:lstStyle>
            <a:lvl1pPr algn="r" rtl="0">
              <a:spcBef>
                <a:spcPct val="0"/>
              </a:spcBef>
              <a:buNone/>
              <a:defRPr lang="en-US" sz="3600" b="1" cap="none" baseline="0" dirty="0">
                <a:ln w="635">
                  <a:noFill/>
                </a:ln>
                <a:solidFill>
                  <a:schemeClr val="bg2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 Black"/>
                <a:ea typeface="+mj-ea"/>
                <a:cs typeface="Arial Black"/>
              </a:defRPr>
            </a:lvl1pPr>
          </a:lstStyle>
          <a:p>
            <a:r>
              <a:rPr kumimoji="0" lang="en-US" dirty="0"/>
              <a:t>Click to edit subtitle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68179"/>
            <a:ext cx="7623443" cy="1104900"/>
          </a:xfrm>
        </p:spPr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31068"/>
            <a:ext cx="4038600" cy="479995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31068"/>
            <a:ext cx="4038600" cy="479995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362958"/>
            <a:ext cx="8383588" cy="4806315"/>
          </a:xfrm>
        </p:spPr>
        <p:txBody>
          <a:bodyPr/>
          <a:lstStyle>
            <a:lvl1pPr>
              <a:buClr>
                <a:schemeClr val="accent1">
                  <a:lumMod val="20000"/>
                  <a:lumOff val="80000"/>
                </a:schemeClr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accent1">
                  <a:lumMod val="40000"/>
                  <a:lumOff val="60000"/>
                </a:schemeClr>
              </a:buCl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1" y="1362711"/>
            <a:ext cx="3500488" cy="47173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132263" y="1362711"/>
            <a:ext cx="4730750" cy="4717309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/>
          <a:lstStyle/>
          <a:p>
            <a:r>
              <a:rPr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S-show idea1-e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963"/>
            <a:ext cx="9144000" cy="656747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1" y="128168"/>
            <a:ext cx="7640839" cy="1104900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379066"/>
            <a:ext cx="8229600" cy="476540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8336" y="6256254"/>
            <a:ext cx="1058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F53B12E-FD9D-5A4D-9002-844EA8A1F3FC}" type="slidenum">
              <a:rPr lang="en-US" sz="1400" b="0" i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Italic"/>
                <a:cs typeface="Arial Italic"/>
              </a:rPr>
              <a:pPr algn="r"/>
              <a:t>‹#›</a:t>
            </a:fld>
            <a:endParaRPr lang="en-US" sz="1400" b="0" i="0" dirty="0">
              <a:solidFill>
                <a:schemeClr val="accent1">
                  <a:lumMod val="60000"/>
                  <a:lumOff val="40000"/>
                </a:schemeClr>
              </a:solidFill>
              <a:latin typeface="Arial Italic"/>
              <a:cs typeface="Arial Italic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400" b="0" kern="1200">
          <a:ln>
            <a:noFill/>
          </a:ln>
          <a:solidFill>
            <a:schemeClr val="tx2"/>
          </a:solidFill>
          <a:effectLst/>
          <a:latin typeface="Arial Black"/>
          <a:ea typeface="+mj-ea"/>
          <a:cs typeface="Arial Black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kumimoji="0"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Arial"/>
          <a:ea typeface="+mn-ea"/>
          <a:cs typeface="Arial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58000"/>
        <a:buFont typeface="Wingdings" charset="2"/>
        <a:buChar char="u"/>
        <a:defRPr kumimoji="0"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Courier New"/>
        <a:buChar char="o"/>
        <a:defRPr kumimoji="0"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0000"/>
        <a:buFont typeface="Wingdings 2" charset="2"/>
        <a:buChar char=""/>
        <a:defRPr kumimoji="0"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314700"/>
            <a:ext cx="7388322" cy="1767840"/>
          </a:xfrm>
        </p:spPr>
        <p:txBody>
          <a:bodyPr>
            <a:normAutofit fontScale="90000"/>
          </a:bodyPr>
          <a:lstStyle/>
          <a:p>
            <a:r>
              <a:rPr lang="en-US" dirty="0"/>
              <a:t>Burlington – Lamar 230kV Transmission Line Project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914900"/>
            <a:ext cx="7391370" cy="1168844"/>
          </a:xfrm>
        </p:spPr>
        <p:txBody>
          <a:bodyPr>
            <a:normAutofit/>
          </a:bodyPr>
          <a:lstStyle/>
          <a:p>
            <a:r>
              <a:rPr lang="en-US" dirty="0"/>
              <a:t>Prowers County Public Hearing</a:t>
            </a:r>
          </a:p>
          <a:p>
            <a:r>
              <a:rPr lang="en-US" dirty="0"/>
              <a:t>August 2022</a:t>
            </a:r>
          </a:p>
        </p:txBody>
      </p:sp>
    </p:spTree>
    <p:extLst>
      <p:ext uri="{BB962C8B-B14F-4D97-AF65-F5344CB8AC3E}">
        <p14:creationId xmlns:p14="http://schemas.microsoft.com/office/powerpoint/2010/main" val="1772162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52400"/>
            <a:ext cx="7640839" cy="1104900"/>
          </a:xfrm>
        </p:spPr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526" y="1333500"/>
            <a:ext cx="4698274" cy="47654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Selina Koler, Tri-State</a:t>
            </a:r>
          </a:p>
          <a:p>
            <a:pPr lvl="1"/>
            <a:r>
              <a:rPr lang="en-US" altLang="en-US" sz="1600" dirty="0"/>
              <a:t>Senior Transmission Siting and Environmental Planner</a:t>
            </a:r>
          </a:p>
          <a:p>
            <a:pPr marL="0" indent="0">
              <a:buNone/>
            </a:pPr>
            <a:r>
              <a:rPr lang="en-US" altLang="en-US" dirty="0"/>
              <a:t>Denise Gibbons, Tri-State</a:t>
            </a:r>
          </a:p>
          <a:p>
            <a:pPr lvl="1"/>
            <a:r>
              <a:rPr lang="en-US" altLang="en-US" sz="1600" dirty="0"/>
              <a:t>Land Rights Agent</a:t>
            </a:r>
          </a:p>
          <a:p>
            <a:pPr marL="0" indent="0">
              <a:buNone/>
            </a:pPr>
            <a:r>
              <a:rPr lang="en-US" altLang="en-US" dirty="0"/>
              <a:t>Paul Scrivens, Tri-State </a:t>
            </a:r>
          </a:p>
          <a:p>
            <a:pPr lvl="1"/>
            <a:r>
              <a:rPr lang="en-US" altLang="en-US" sz="1800" dirty="0"/>
              <a:t>Project Manager</a:t>
            </a:r>
          </a:p>
          <a:p>
            <a:pPr marL="0" indent="0">
              <a:buNone/>
            </a:pPr>
            <a:r>
              <a:rPr lang="en-US" altLang="en-US" dirty="0"/>
              <a:t>Charlie Fung, Tri-State</a:t>
            </a:r>
          </a:p>
          <a:p>
            <a:pPr lvl="1"/>
            <a:r>
              <a:rPr lang="en-US" altLang="en-US" sz="1800" dirty="0"/>
              <a:t>Transmission Engineer</a:t>
            </a:r>
          </a:p>
          <a:p>
            <a:pPr marL="0" indent="0">
              <a:buNone/>
            </a:pPr>
            <a:r>
              <a:rPr lang="en-US" altLang="en-US" dirty="0"/>
              <a:t>Steve Gray, Tri-State</a:t>
            </a:r>
          </a:p>
          <a:p>
            <a:pPr lvl="1"/>
            <a:r>
              <a:rPr lang="en-US" altLang="en-US" sz="1600" dirty="0"/>
              <a:t>Senior Manager, Lands and Permitting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6B3EAB-5973-4335-BB60-2E20DD1DF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051" y="1066339"/>
            <a:ext cx="3984782" cy="50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100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Tri-State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9066"/>
            <a:ext cx="4876800" cy="4765405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Founded in 1952</a:t>
            </a:r>
          </a:p>
          <a:p>
            <a:r>
              <a:rPr lang="en-US" altLang="en-US" sz="2400" dirty="0"/>
              <a:t>Not-for-profit wholesale electric power provider</a:t>
            </a:r>
          </a:p>
          <a:p>
            <a:r>
              <a:rPr lang="en-US" altLang="en-US" sz="2400" dirty="0"/>
              <a:t>Serves over 42 Member Cooperatives</a:t>
            </a:r>
          </a:p>
          <a:p>
            <a:pPr lvl="1"/>
            <a:r>
              <a:rPr lang="en-US" altLang="en-US" sz="1800" dirty="0"/>
              <a:t>Southeast Colorado Power Association</a:t>
            </a:r>
          </a:p>
          <a:p>
            <a:pPr lvl="1"/>
            <a:r>
              <a:rPr lang="en-US" altLang="en-US" sz="1800" dirty="0"/>
              <a:t>K.C. Electric Association</a:t>
            </a:r>
          </a:p>
          <a:p>
            <a:r>
              <a:rPr lang="en-US" altLang="en-US" dirty="0"/>
              <a:t>200,000 square-mile service area</a:t>
            </a:r>
          </a:p>
          <a:p>
            <a:r>
              <a:rPr lang="en-US" altLang="en-US" sz="2400" dirty="0"/>
              <a:t>1.5 million customers</a:t>
            </a:r>
          </a:p>
          <a:p>
            <a:endParaRPr lang="en-US" dirty="0"/>
          </a:p>
        </p:txBody>
      </p:sp>
      <p:pic>
        <p:nvPicPr>
          <p:cNvPr id="4" name="Picture 4" descr="Map-Member-Systems-det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1144465"/>
            <a:ext cx="3848100" cy="414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0D1C8E4-E0BC-4998-9358-DD4A53C35CEB}"/>
              </a:ext>
            </a:extLst>
          </p:cNvPr>
          <p:cNvSpPr/>
          <p:nvPr/>
        </p:nvSpPr>
        <p:spPr>
          <a:xfrm>
            <a:off x="6806293" y="2855043"/>
            <a:ext cx="522514" cy="722812"/>
          </a:xfrm>
          <a:custGeom>
            <a:avLst/>
            <a:gdLst>
              <a:gd name="connsiteX0" fmla="*/ 252548 w 522514"/>
              <a:gd name="connsiteY0" fmla="*/ 0 h 722812"/>
              <a:gd name="connsiteX1" fmla="*/ 287383 w 522514"/>
              <a:gd name="connsiteY1" fmla="*/ 235132 h 722812"/>
              <a:gd name="connsiteX2" fmla="*/ 278674 w 522514"/>
              <a:gd name="connsiteY2" fmla="*/ 304800 h 722812"/>
              <a:gd name="connsiteX3" fmla="*/ 130628 w 522514"/>
              <a:gd name="connsiteY3" fmla="*/ 278674 h 722812"/>
              <a:gd name="connsiteX4" fmla="*/ 0 w 522514"/>
              <a:gd name="connsiteY4" fmla="*/ 209006 h 722812"/>
              <a:gd name="connsiteX5" fmla="*/ 243840 w 522514"/>
              <a:gd name="connsiteY5" fmla="*/ 383177 h 722812"/>
              <a:gd name="connsiteX6" fmla="*/ 191588 w 522514"/>
              <a:gd name="connsiteY6" fmla="*/ 635726 h 722812"/>
              <a:gd name="connsiteX7" fmla="*/ 304800 w 522514"/>
              <a:gd name="connsiteY7" fmla="*/ 722812 h 722812"/>
              <a:gd name="connsiteX8" fmla="*/ 522514 w 522514"/>
              <a:gd name="connsiteY8" fmla="*/ 722812 h 722812"/>
              <a:gd name="connsiteX9" fmla="*/ 496388 w 522514"/>
              <a:gd name="connsiteY9" fmla="*/ 8709 h 722812"/>
              <a:gd name="connsiteX10" fmla="*/ 252548 w 522514"/>
              <a:gd name="connsiteY10" fmla="*/ 0 h 722812"/>
              <a:gd name="connsiteX0" fmla="*/ 252548 w 522514"/>
              <a:gd name="connsiteY0" fmla="*/ 0 h 722812"/>
              <a:gd name="connsiteX1" fmla="*/ 287383 w 522514"/>
              <a:gd name="connsiteY1" fmla="*/ 235132 h 722812"/>
              <a:gd name="connsiteX2" fmla="*/ 278674 w 522514"/>
              <a:gd name="connsiteY2" fmla="*/ 304800 h 722812"/>
              <a:gd name="connsiteX3" fmla="*/ 130628 w 522514"/>
              <a:gd name="connsiteY3" fmla="*/ 278674 h 722812"/>
              <a:gd name="connsiteX4" fmla="*/ 0 w 522514"/>
              <a:gd name="connsiteY4" fmla="*/ 209006 h 722812"/>
              <a:gd name="connsiteX5" fmla="*/ 243840 w 522514"/>
              <a:gd name="connsiteY5" fmla="*/ 444137 h 722812"/>
              <a:gd name="connsiteX6" fmla="*/ 191588 w 522514"/>
              <a:gd name="connsiteY6" fmla="*/ 635726 h 722812"/>
              <a:gd name="connsiteX7" fmla="*/ 304800 w 522514"/>
              <a:gd name="connsiteY7" fmla="*/ 722812 h 722812"/>
              <a:gd name="connsiteX8" fmla="*/ 522514 w 522514"/>
              <a:gd name="connsiteY8" fmla="*/ 722812 h 722812"/>
              <a:gd name="connsiteX9" fmla="*/ 496388 w 522514"/>
              <a:gd name="connsiteY9" fmla="*/ 8709 h 722812"/>
              <a:gd name="connsiteX10" fmla="*/ 252548 w 522514"/>
              <a:gd name="connsiteY10" fmla="*/ 0 h 722812"/>
              <a:gd name="connsiteX0" fmla="*/ 252548 w 522514"/>
              <a:gd name="connsiteY0" fmla="*/ 0 h 722812"/>
              <a:gd name="connsiteX1" fmla="*/ 287383 w 522514"/>
              <a:gd name="connsiteY1" fmla="*/ 235132 h 722812"/>
              <a:gd name="connsiteX2" fmla="*/ 278674 w 522514"/>
              <a:gd name="connsiteY2" fmla="*/ 304800 h 722812"/>
              <a:gd name="connsiteX3" fmla="*/ 130628 w 522514"/>
              <a:gd name="connsiteY3" fmla="*/ 278674 h 722812"/>
              <a:gd name="connsiteX4" fmla="*/ 0 w 522514"/>
              <a:gd name="connsiteY4" fmla="*/ 209006 h 722812"/>
              <a:gd name="connsiteX5" fmla="*/ 243840 w 522514"/>
              <a:gd name="connsiteY5" fmla="*/ 444137 h 722812"/>
              <a:gd name="connsiteX6" fmla="*/ 191588 w 522514"/>
              <a:gd name="connsiteY6" fmla="*/ 635726 h 722812"/>
              <a:gd name="connsiteX7" fmla="*/ 304800 w 522514"/>
              <a:gd name="connsiteY7" fmla="*/ 722812 h 722812"/>
              <a:gd name="connsiteX8" fmla="*/ 522514 w 522514"/>
              <a:gd name="connsiteY8" fmla="*/ 722812 h 722812"/>
              <a:gd name="connsiteX9" fmla="*/ 496388 w 522514"/>
              <a:gd name="connsiteY9" fmla="*/ 8709 h 722812"/>
              <a:gd name="connsiteX10" fmla="*/ 252548 w 522514"/>
              <a:gd name="connsiteY10" fmla="*/ 0 h 722812"/>
              <a:gd name="connsiteX0" fmla="*/ 252548 w 522514"/>
              <a:gd name="connsiteY0" fmla="*/ 0 h 722812"/>
              <a:gd name="connsiteX1" fmla="*/ 287383 w 522514"/>
              <a:gd name="connsiteY1" fmla="*/ 235132 h 722812"/>
              <a:gd name="connsiteX2" fmla="*/ 278674 w 522514"/>
              <a:gd name="connsiteY2" fmla="*/ 304800 h 722812"/>
              <a:gd name="connsiteX3" fmla="*/ 130628 w 522514"/>
              <a:gd name="connsiteY3" fmla="*/ 278674 h 722812"/>
              <a:gd name="connsiteX4" fmla="*/ 0 w 522514"/>
              <a:gd name="connsiteY4" fmla="*/ 209006 h 722812"/>
              <a:gd name="connsiteX5" fmla="*/ 261257 w 522514"/>
              <a:gd name="connsiteY5" fmla="*/ 391886 h 722812"/>
              <a:gd name="connsiteX6" fmla="*/ 191588 w 522514"/>
              <a:gd name="connsiteY6" fmla="*/ 635726 h 722812"/>
              <a:gd name="connsiteX7" fmla="*/ 304800 w 522514"/>
              <a:gd name="connsiteY7" fmla="*/ 722812 h 722812"/>
              <a:gd name="connsiteX8" fmla="*/ 522514 w 522514"/>
              <a:gd name="connsiteY8" fmla="*/ 722812 h 722812"/>
              <a:gd name="connsiteX9" fmla="*/ 496388 w 522514"/>
              <a:gd name="connsiteY9" fmla="*/ 8709 h 722812"/>
              <a:gd name="connsiteX10" fmla="*/ 252548 w 522514"/>
              <a:gd name="connsiteY10" fmla="*/ 0 h 722812"/>
              <a:gd name="connsiteX0" fmla="*/ 252548 w 522514"/>
              <a:gd name="connsiteY0" fmla="*/ 0 h 722812"/>
              <a:gd name="connsiteX1" fmla="*/ 287383 w 522514"/>
              <a:gd name="connsiteY1" fmla="*/ 235132 h 722812"/>
              <a:gd name="connsiteX2" fmla="*/ 278674 w 522514"/>
              <a:gd name="connsiteY2" fmla="*/ 304800 h 722812"/>
              <a:gd name="connsiteX3" fmla="*/ 130628 w 522514"/>
              <a:gd name="connsiteY3" fmla="*/ 278674 h 722812"/>
              <a:gd name="connsiteX4" fmla="*/ 0 w 522514"/>
              <a:gd name="connsiteY4" fmla="*/ 209006 h 722812"/>
              <a:gd name="connsiteX5" fmla="*/ 261257 w 522514"/>
              <a:gd name="connsiteY5" fmla="*/ 391886 h 722812"/>
              <a:gd name="connsiteX6" fmla="*/ 191588 w 522514"/>
              <a:gd name="connsiteY6" fmla="*/ 635726 h 722812"/>
              <a:gd name="connsiteX7" fmla="*/ 304800 w 522514"/>
              <a:gd name="connsiteY7" fmla="*/ 722812 h 722812"/>
              <a:gd name="connsiteX8" fmla="*/ 522514 w 522514"/>
              <a:gd name="connsiteY8" fmla="*/ 722812 h 722812"/>
              <a:gd name="connsiteX9" fmla="*/ 496388 w 522514"/>
              <a:gd name="connsiteY9" fmla="*/ 8709 h 722812"/>
              <a:gd name="connsiteX10" fmla="*/ 252548 w 522514"/>
              <a:gd name="connsiteY10" fmla="*/ 0 h 722812"/>
              <a:gd name="connsiteX0" fmla="*/ 252548 w 522514"/>
              <a:gd name="connsiteY0" fmla="*/ 0 h 722812"/>
              <a:gd name="connsiteX1" fmla="*/ 287383 w 522514"/>
              <a:gd name="connsiteY1" fmla="*/ 235132 h 722812"/>
              <a:gd name="connsiteX2" fmla="*/ 278674 w 522514"/>
              <a:gd name="connsiteY2" fmla="*/ 304800 h 722812"/>
              <a:gd name="connsiteX3" fmla="*/ 130628 w 522514"/>
              <a:gd name="connsiteY3" fmla="*/ 278674 h 722812"/>
              <a:gd name="connsiteX4" fmla="*/ 0 w 522514"/>
              <a:gd name="connsiteY4" fmla="*/ 209006 h 722812"/>
              <a:gd name="connsiteX5" fmla="*/ 261257 w 522514"/>
              <a:gd name="connsiteY5" fmla="*/ 391886 h 722812"/>
              <a:gd name="connsiteX6" fmla="*/ 191588 w 522514"/>
              <a:gd name="connsiteY6" fmla="*/ 635726 h 722812"/>
              <a:gd name="connsiteX7" fmla="*/ 304800 w 522514"/>
              <a:gd name="connsiteY7" fmla="*/ 722812 h 722812"/>
              <a:gd name="connsiteX8" fmla="*/ 522514 w 522514"/>
              <a:gd name="connsiteY8" fmla="*/ 722812 h 722812"/>
              <a:gd name="connsiteX9" fmla="*/ 496388 w 522514"/>
              <a:gd name="connsiteY9" fmla="*/ 8709 h 722812"/>
              <a:gd name="connsiteX10" fmla="*/ 252548 w 522514"/>
              <a:gd name="connsiteY10" fmla="*/ 0 h 72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2514" h="722812">
                <a:moveTo>
                  <a:pt x="252548" y="0"/>
                </a:moveTo>
                <a:lnTo>
                  <a:pt x="287383" y="235132"/>
                </a:lnTo>
                <a:lnTo>
                  <a:pt x="278674" y="304800"/>
                </a:lnTo>
                <a:lnTo>
                  <a:pt x="130628" y="278674"/>
                </a:lnTo>
                <a:lnTo>
                  <a:pt x="0" y="209006"/>
                </a:lnTo>
                <a:cubicBezTo>
                  <a:pt x="81280" y="287383"/>
                  <a:pt x="-107407" y="409304"/>
                  <a:pt x="261257" y="391886"/>
                </a:cubicBezTo>
                <a:lnTo>
                  <a:pt x="191588" y="635726"/>
                </a:lnTo>
                <a:lnTo>
                  <a:pt x="304800" y="722812"/>
                </a:lnTo>
                <a:lnTo>
                  <a:pt x="522514" y="722812"/>
                </a:lnTo>
                <a:lnTo>
                  <a:pt x="496388" y="8709"/>
                </a:lnTo>
                <a:lnTo>
                  <a:pt x="252548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89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04900"/>
            <a:ext cx="8153400" cy="47654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Tri-State is proposing to construct approximately 110 miles of new single-circuit 230-kilovolt transmission line connecting the existing Burlington and Lamar substations.</a:t>
            </a:r>
          </a:p>
          <a:p>
            <a:r>
              <a:rPr lang="en-US" altLang="en-US" sz="2400" dirty="0"/>
              <a:t>The transmission line will be located in Kit Carson, Cheyenne, Kiowa and Prowers counties. </a:t>
            </a:r>
          </a:p>
          <a:p>
            <a:r>
              <a:rPr lang="en-US" altLang="en-US" sz="2400" dirty="0"/>
              <a:t>Received CPCN in 2015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264BED-E3D2-4383-AB61-FBEDEF72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0" y="3532374"/>
            <a:ext cx="6286500" cy="30970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BDCB68-4BDF-40C6-9A81-AA06C6E72718}"/>
              </a:ext>
            </a:extLst>
          </p:cNvPr>
          <p:cNvSpPr txBox="1"/>
          <p:nvPr/>
        </p:nvSpPr>
        <p:spPr>
          <a:xfrm>
            <a:off x="5715000" y="5448300"/>
            <a:ext cx="18288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MILES OF OVERHEAD TRANSMISSION IN PROWERS COUNTY</a:t>
            </a: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7941A0-C0D2-477C-A728-E076BECDFBAC}"/>
              </a:ext>
            </a:extLst>
          </p:cNvPr>
          <p:cNvSpPr txBox="1"/>
          <p:nvPr/>
        </p:nvSpPr>
        <p:spPr>
          <a:xfrm>
            <a:off x="5867400" y="4762500"/>
            <a:ext cx="9144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9418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and 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8" y="931997"/>
            <a:ext cx="8489657" cy="4765405"/>
          </a:xfrm>
        </p:spPr>
        <p:txBody>
          <a:bodyPr>
            <a:normAutofit/>
          </a:bodyPr>
          <a:lstStyle/>
          <a:p>
            <a:pPr marL="393192" lvl="1" indent="0">
              <a:buNone/>
              <a:defRPr/>
            </a:pPr>
            <a:r>
              <a:rPr lang="en-US" altLang="en-US" sz="2000" dirty="0"/>
              <a:t>System Reliability </a:t>
            </a:r>
          </a:p>
          <a:p>
            <a:pPr lvl="1">
              <a:defRPr/>
            </a:pPr>
            <a:r>
              <a:rPr lang="en-US" sz="1200" dirty="0"/>
              <a:t>Reliable electric service delivery to our Members.</a:t>
            </a:r>
          </a:p>
          <a:p>
            <a:pPr lvl="1">
              <a:defRPr/>
            </a:pPr>
            <a:r>
              <a:rPr lang="en-US" sz="1200" dirty="0"/>
              <a:t>Increased operational flexibility for maintenance outages.</a:t>
            </a:r>
          </a:p>
          <a:p>
            <a:pPr lvl="1">
              <a:defRPr/>
            </a:pPr>
            <a:r>
              <a:rPr lang="en-US" sz="1200" dirty="0"/>
              <a:t>Better system performance.</a:t>
            </a:r>
          </a:p>
          <a:p>
            <a:pPr lvl="1">
              <a:defRPr/>
            </a:pPr>
            <a:r>
              <a:rPr lang="en-US" sz="1200" dirty="0"/>
              <a:t>Efficiencies during emergencies.</a:t>
            </a:r>
            <a:endParaRPr lang="en-US" sz="1200" b="1" dirty="0"/>
          </a:p>
          <a:p>
            <a:pPr marL="393192" lvl="1" indent="0">
              <a:buNone/>
              <a:defRPr/>
            </a:pPr>
            <a:r>
              <a:rPr lang="en-US" sz="2000" dirty="0"/>
              <a:t>Transmission Constraints</a:t>
            </a:r>
          </a:p>
          <a:p>
            <a:pPr lvl="1">
              <a:defRPr/>
            </a:pPr>
            <a:r>
              <a:rPr lang="en-US" sz="1200" dirty="0"/>
              <a:t>Help incrementally alleviate existing and future transmission system constraints in southeast and eastern Colorado.</a:t>
            </a:r>
          </a:p>
          <a:p>
            <a:pPr lvl="1">
              <a:defRPr/>
            </a:pPr>
            <a:r>
              <a:rPr lang="en-US" sz="1200" dirty="0"/>
              <a:t>Facilitate the delivery of electricity to the areas of highest demand.</a:t>
            </a:r>
          </a:p>
          <a:p>
            <a:pPr lvl="1">
              <a:defRPr/>
            </a:pPr>
            <a:r>
              <a:rPr lang="en-US" sz="1200" dirty="0"/>
              <a:t>Provide increased opportunities for renewable resource interconnections.</a:t>
            </a:r>
          </a:p>
          <a:p>
            <a:pPr marL="393192" lvl="1" indent="0">
              <a:buNone/>
              <a:defRPr/>
            </a:pPr>
            <a:r>
              <a:rPr lang="en-US" sz="2000" dirty="0"/>
              <a:t>Renewable Potential</a:t>
            </a:r>
          </a:p>
          <a:p>
            <a:pPr lvl="1">
              <a:defRPr/>
            </a:pPr>
            <a:r>
              <a:rPr lang="en-US" sz="1200" dirty="0"/>
              <a:t>Expanding renewable energy  generation,  reducing emissions and  ensuring  affordable and responsible electricity for our Members.</a:t>
            </a:r>
          </a:p>
          <a:p>
            <a:pPr lvl="1">
              <a:defRPr/>
            </a:pPr>
            <a:r>
              <a:rPr lang="en-US" sz="1200" dirty="0"/>
              <a:t>Supporting over 1,000 megawatt of new utility-scale wind and solar project development </a:t>
            </a:r>
          </a:p>
          <a:p>
            <a:pPr lvl="1">
              <a:defRPr/>
            </a:pPr>
            <a:r>
              <a:rPr lang="en-US" sz="1200" dirty="0"/>
              <a:t>Helping achieve our goal of 100% clean energy in Colorado by 2040.</a:t>
            </a:r>
          </a:p>
          <a:p>
            <a:pPr lvl="1">
              <a:defRPr/>
            </a:pPr>
            <a:endParaRPr lang="en-US" sz="12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3238501"/>
            <a:ext cx="3811325" cy="838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tx2"/>
              </a:buClr>
              <a:buSzPct val="100000"/>
              <a:buFont typeface="Wingdings" charset="2"/>
              <a:buChar char="§"/>
              <a:defRPr kumimoji="0"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58000"/>
              <a:buFont typeface="Wingdings" charset="2"/>
              <a:buChar char="u"/>
              <a:defRPr kumimoji="0"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Courier New"/>
              <a:buChar char="o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0000"/>
              <a:buFont typeface="Wingdings 2" charset="2"/>
              <a:buChar char="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endParaRPr lang="en-US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47B4FB-294E-4DEA-B13C-CFF895A18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82314"/>
            <a:ext cx="9067800" cy="173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4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57" y="-2171"/>
            <a:ext cx="2133599" cy="890168"/>
          </a:xfrm>
        </p:spPr>
        <p:txBody>
          <a:bodyPr/>
          <a:lstStyle/>
          <a:p>
            <a:r>
              <a:rPr lang="en-US" dirty="0"/>
              <a:t>Location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F4970D-F119-45E0-8992-0683FB5F9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38100"/>
            <a:ext cx="5321070" cy="661035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A99921-C906-474D-814A-601C7613A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919" y="3848100"/>
            <a:ext cx="1826131" cy="26721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7F16BB-3FC4-4589-AFD3-95EA2573B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888" y="887997"/>
            <a:ext cx="1740743" cy="334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BC8E-2CDC-47A4-9A18-6A7938E30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128168"/>
            <a:ext cx="7612265" cy="1104900"/>
          </a:xfrm>
        </p:spPr>
        <p:txBody>
          <a:bodyPr/>
          <a:lstStyle/>
          <a:p>
            <a:r>
              <a:rPr lang="en-US" dirty="0"/>
              <a:t>Location – Prowers County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17E17F-2072-4D2C-8E41-230FB0463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9422"/>
            <a:ext cx="9144000" cy="4250555"/>
          </a:xfrm>
          <a:prstGeom prst="rect">
            <a:avLst/>
          </a:prstGeom>
          <a:effectLst>
            <a:glow rad="635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81730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1090074"/>
            <a:ext cx="4572000" cy="5029200"/>
          </a:xfrm>
        </p:spPr>
        <p:txBody>
          <a:bodyPr>
            <a:normAutofit/>
          </a:bodyPr>
          <a:lstStyle/>
          <a:p>
            <a:r>
              <a:rPr lang="en-US" altLang="en-US" sz="2000" dirty="0"/>
              <a:t>New 230-kV transmission line</a:t>
            </a:r>
          </a:p>
          <a:p>
            <a:pPr lvl="1"/>
            <a:r>
              <a:rPr lang="en-US" altLang="en-US" sz="1800" dirty="0"/>
              <a:t>Private and State land</a:t>
            </a:r>
          </a:p>
          <a:p>
            <a:pPr lvl="1"/>
            <a:r>
              <a:rPr lang="en-US" altLang="en-US" sz="1800" dirty="0"/>
              <a:t>150 - 200’ ROW</a:t>
            </a:r>
          </a:p>
          <a:p>
            <a:pPr lvl="1"/>
            <a:r>
              <a:rPr lang="en-US" altLang="en-US" sz="1800" dirty="0"/>
              <a:t>Combination of wood and steel structures</a:t>
            </a:r>
          </a:p>
          <a:p>
            <a:pPr lvl="2"/>
            <a:r>
              <a:rPr lang="en-US" altLang="en-US" sz="1600" dirty="0"/>
              <a:t>6 – 9 structures per mile</a:t>
            </a:r>
          </a:p>
          <a:p>
            <a:pPr lvl="2"/>
            <a:r>
              <a:rPr lang="en-US" altLang="en-US" sz="1600" dirty="0"/>
              <a:t>52’-103’ above ground</a:t>
            </a:r>
          </a:p>
          <a:p>
            <a:pPr lvl="2"/>
            <a:r>
              <a:rPr lang="en-US" altLang="en-US" sz="1600" dirty="0"/>
              <a:t>650-1300’ between structures</a:t>
            </a:r>
          </a:p>
          <a:p>
            <a:pPr lvl="2"/>
            <a:r>
              <a:rPr lang="en-US" altLang="en-US" sz="1600" dirty="0"/>
              <a:t>28’ minimum ground clearance</a:t>
            </a:r>
          </a:p>
          <a:p>
            <a:pPr lvl="1"/>
            <a:r>
              <a:rPr lang="en-US" altLang="en-US" sz="1800" dirty="0"/>
              <a:t>Optical ground wire</a:t>
            </a:r>
          </a:p>
          <a:p>
            <a:pPr lvl="3"/>
            <a:r>
              <a:rPr lang="en-US" altLang="en-US" sz="1200" dirty="0"/>
              <a:t>Internal communications</a:t>
            </a:r>
          </a:p>
          <a:p>
            <a:pPr lvl="1"/>
            <a:r>
              <a:rPr lang="en-US" altLang="en-US" sz="1800" dirty="0"/>
              <a:t>Telecom Fiber Regen Site</a:t>
            </a:r>
          </a:p>
          <a:p>
            <a:pPr lvl="2"/>
            <a:r>
              <a:rPr lang="en-US" altLang="en-US" sz="1200" dirty="0"/>
              <a:t>Cheyenne County</a:t>
            </a:r>
          </a:p>
          <a:p>
            <a:r>
              <a:rPr lang="en-US" altLang="en-US" sz="2000" dirty="0"/>
              <a:t>Improvements to Burlington and Lamar Substations</a:t>
            </a:r>
          </a:p>
          <a:p>
            <a:pPr lvl="1"/>
            <a:r>
              <a:rPr lang="en-US" altLang="en-US" sz="1800" dirty="0"/>
              <a:t>Within existing yards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066059" y="1790700"/>
            <a:ext cx="152400" cy="259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flipH="1">
            <a:off x="6857996" y="3771900"/>
            <a:ext cx="762004" cy="1981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7BD60C-398D-45DE-88AD-FF7B76F69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754" y="1026002"/>
            <a:ext cx="2414819" cy="37484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DA0E4E-39B9-41A8-B40B-E03BD52D2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1024392"/>
            <a:ext cx="2819400" cy="382482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80D3CD-195E-45C8-AF57-C334128A9A09}"/>
              </a:ext>
            </a:extLst>
          </p:cNvPr>
          <p:cNvCxnSpPr/>
          <p:nvPr/>
        </p:nvCxnSpPr>
        <p:spPr>
          <a:xfrm>
            <a:off x="6324600" y="1090074"/>
            <a:ext cx="0" cy="39010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981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Landowners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7336A2-8A03-439E-AA91-1F536EDCF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19300"/>
            <a:ext cx="3276600" cy="4015771"/>
          </a:xfrm>
        </p:spPr>
        <p:txBody>
          <a:bodyPr>
            <a:noAutofit/>
          </a:bodyPr>
          <a:lstStyle/>
          <a:p>
            <a:r>
              <a:rPr lang="en-US" sz="1800" dirty="0"/>
              <a:t>Temporary access or survey permission to perform survey activities and geotechnical investigations.</a:t>
            </a:r>
          </a:p>
          <a:p>
            <a:r>
              <a:rPr lang="en-US" sz="1800" dirty="0"/>
              <a:t>Engineering, environmental and land surveying studies are conducted to complete a detailed assessment of a line’s alignment.</a:t>
            </a:r>
          </a:p>
          <a:p>
            <a:r>
              <a:rPr lang="en-US" sz="1800" dirty="0"/>
              <a:t>Easements for construction and long-term maintenance of transmission lines.</a:t>
            </a:r>
          </a:p>
          <a:p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7818C3-9AB2-43A2-8418-E701DF264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236" y="1943100"/>
            <a:ext cx="5239970" cy="30676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D0C87D-2600-4E31-88C6-6DC23C77C240}"/>
              </a:ext>
            </a:extLst>
          </p:cNvPr>
          <p:cNvSpPr txBox="1"/>
          <p:nvPr/>
        </p:nvSpPr>
        <p:spPr>
          <a:xfrm>
            <a:off x="3594463" y="4889773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Tri-State’s objective is to work closely with the landowners to negotiate easement terms. When negotiations are unsuccessful, as an electric utility, Tri-State may have to exercise its eminent domain authority. Fortunately, these are rare cases.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F9D9C4-DDF9-4C0D-A6A7-6DB50C832EDF}"/>
              </a:ext>
            </a:extLst>
          </p:cNvPr>
          <p:cNvSpPr txBox="1"/>
          <p:nvPr/>
        </p:nvSpPr>
        <p:spPr>
          <a:xfrm>
            <a:off x="196753" y="1231979"/>
            <a:ext cx="7414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Tri-State is working directly with affected landowners to acquire the necessary transmission line easements for projects.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010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Easements and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381" y="1181100"/>
            <a:ext cx="6905418" cy="476540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  <a:defRPr/>
            </a:pPr>
            <a:r>
              <a:rPr lang="en-US" b="1" dirty="0"/>
              <a:t>Center Pivots</a:t>
            </a:r>
            <a:r>
              <a:rPr lang="en-US" dirty="0"/>
              <a:t>: Tri-State will avoid irrigation equipment to the extent possible. Each individual situation will be worked out with the landowner. 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b="1" dirty="0"/>
              <a:t>Planting and Harvesting</a:t>
            </a:r>
            <a:r>
              <a:rPr lang="en-US" dirty="0"/>
              <a:t>: Tri-State will work with individual landowners to avoid construction during the planting and harvesting seasons. If damage to crops cannot be avoided, compensation for crop loss will be offered. 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b="1" dirty="0"/>
              <a:t>Livestock</a:t>
            </a:r>
            <a:r>
              <a:rPr lang="en-US" dirty="0"/>
              <a:t>: Segments of fences may be removed during line construction, but Tri-State will work with landowners to minimize impacts to livestock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764707-23F7-4F14-85E2-A7DCD8360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333500"/>
            <a:ext cx="1476581" cy="8859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F5CCF0-362C-4C98-BA5B-DBC677337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423" y="2705100"/>
            <a:ext cx="1305107" cy="14098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BCF019-2154-4987-9B8E-999EBB661D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42" y="4620698"/>
            <a:ext cx="1352739" cy="12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43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52500"/>
            <a:ext cx="8229600" cy="35814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/>
              <a:t>Other permits</a:t>
            </a:r>
          </a:p>
          <a:p>
            <a:pPr lvl="2">
              <a:defRPr/>
            </a:pPr>
            <a:r>
              <a:rPr lang="en-US" altLang="en-US" dirty="0"/>
              <a:t>County 1041 and Land Use Permits</a:t>
            </a:r>
          </a:p>
          <a:p>
            <a:pPr lvl="2">
              <a:defRPr/>
            </a:pPr>
            <a:r>
              <a:rPr lang="en-US" altLang="en-US" dirty="0"/>
              <a:t>Colorado Department of Transportation</a:t>
            </a:r>
          </a:p>
          <a:p>
            <a:pPr lvl="3">
              <a:defRPr/>
            </a:pPr>
            <a:r>
              <a:rPr lang="en-US" altLang="en-US" dirty="0"/>
              <a:t>Crossing Permits</a:t>
            </a:r>
          </a:p>
          <a:p>
            <a:pPr lvl="2">
              <a:defRPr/>
            </a:pPr>
            <a:r>
              <a:rPr lang="en-US" altLang="en-US" dirty="0"/>
              <a:t>Colorado Parks and Wildlife (CPW)</a:t>
            </a:r>
          </a:p>
          <a:p>
            <a:pPr lvl="3">
              <a:defRPr/>
            </a:pPr>
            <a:r>
              <a:rPr lang="en-US" altLang="en-US" dirty="0"/>
              <a:t>Surveys, Consultation</a:t>
            </a:r>
          </a:p>
          <a:p>
            <a:pPr lvl="2">
              <a:defRPr/>
            </a:pPr>
            <a:r>
              <a:rPr lang="en-US" altLang="en-US" dirty="0"/>
              <a:t>Federal Endangered Species Act</a:t>
            </a:r>
          </a:p>
          <a:p>
            <a:pPr lvl="3">
              <a:defRPr/>
            </a:pPr>
            <a:r>
              <a:rPr lang="en-US" altLang="en-US" dirty="0"/>
              <a:t>Likely listing of LPC in July – not in Kit Carson County</a:t>
            </a:r>
          </a:p>
          <a:p>
            <a:pPr lvl="2">
              <a:defRPr/>
            </a:pPr>
            <a:r>
              <a:rPr lang="en-US" altLang="en-US" dirty="0"/>
              <a:t>US Army Corps of Engineers</a:t>
            </a:r>
          </a:p>
          <a:p>
            <a:pPr lvl="3">
              <a:defRPr/>
            </a:pPr>
            <a:r>
              <a:rPr lang="en-US" altLang="en-US" dirty="0"/>
              <a:t>Section 404, Nationwide Permit</a:t>
            </a:r>
          </a:p>
          <a:p>
            <a:pPr lvl="2">
              <a:defRPr/>
            </a:pPr>
            <a:r>
              <a:rPr lang="en-US" altLang="en-US" dirty="0"/>
              <a:t>Colorado Department of Public Health and Environment</a:t>
            </a:r>
          </a:p>
          <a:p>
            <a:pPr lvl="3">
              <a:defRPr/>
            </a:pPr>
            <a:r>
              <a:rPr lang="en-US" altLang="en-US" dirty="0"/>
              <a:t>Construction Stormwater Permit</a:t>
            </a:r>
          </a:p>
          <a:p>
            <a:pPr lvl="3">
              <a:defRPr/>
            </a:pPr>
            <a:endParaRPr lang="en-US" alt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C5EB4-F5AF-4A61-A419-D706362F7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05" y="4380668"/>
            <a:ext cx="6306430" cy="2143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2EC5C9-E3D4-4366-A5DF-E2F59E983CAB}"/>
              </a:ext>
            </a:extLst>
          </p:cNvPr>
          <p:cNvSpPr txBox="1"/>
          <p:nvPr/>
        </p:nvSpPr>
        <p:spPr>
          <a:xfrm>
            <a:off x="1124405" y="6157276"/>
            <a:ext cx="20574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Biological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99DDBF-19DD-4443-9A5B-8664B6068234}"/>
              </a:ext>
            </a:extLst>
          </p:cNvPr>
          <p:cNvSpPr txBox="1"/>
          <p:nvPr/>
        </p:nvSpPr>
        <p:spPr>
          <a:xfrm>
            <a:off x="3248920" y="6143460"/>
            <a:ext cx="20574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Cultural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EBF38D-971F-4A6D-83F2-64D9EA713A10}"/>
              </a:ext>
            </a:extLst>
          </p:cNvPr>
          <p:cNvSpPr txBox="1"/>
          <p:nvPr/>
        </p:nvSpPr>
        <p:spPr>
          <a:xfrm>
            <a:off x="5373435" y="6143460"/>
            <a:ext cx="20574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Wetlands</a:t>
            </a:r>
          </a:p>
        </p:txBody>
      </p:sp>
    </p:spTree>
    <p:extLst>
      <p:ext uri="{BB962C8B-B14F-4D97-AF65-F5344CB8AC3E}">
        <p14:creationId xmlns:p14="http://schemas.microsoft.com/office/powerpoint/2010/main" val="3760523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40564"/>
            <a:ext cx="8400050" cy="17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91200" y="2214146"/>
            <a:ext cx="1905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2022 through 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91200" y="2628900"/>
            <a:ext cx="19812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First Quarter 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1200" y="3009900"/>
            <a:ext cx="1905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First Quarter 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009900"/>
            <a:ext cx="3581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Project In Service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817" y="2598122"/>
            <a:ext cx="2438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Initiate Construction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2183368"/>
            <a:ext cx="403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Permitting and Easement Acquisition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AE1619-AE28-48BD-BAF0-2CAAF669A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23335"/>
            <a:ext cx="9144000" cy="142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52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186086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6515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7D7F21-AC74-408B-8E3B-8F8F792C1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265" y="0"/>
            <a:ext cx="651147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067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96AE6C-9CB2-40C0-A300-7F4F6D96E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402" y="0"/>
            <a:ext cx="722519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36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9E0C9C-62CA-462D-ACC2-73A9E5AD3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03" y="0"/>
            <a:ext cx="7291394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50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C01D2A-D31B-43FE-BF70-8FA6FF96C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640" y="0"/>
            <a:ext cx="615872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90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8A5647-36F0-4E7E-8DCC-EFECFE137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419" y="0"/>
            <a:ext cx="6471161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66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DD83D7-D7A6-493E-BA02-1573FBCAE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724" y="0"/>
            <a:ext cx="6646552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C4E5B8-CA9E-4493-AD46-E2BCADF11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79" y="0"/>
            <a:ext cx="5988841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84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107083-8D37-409B-8508-F77D38E2B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574" y="0"/>
            <a:ext cx="5978851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63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817DC3-552E-42D6-BAF9-22AF782FA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712" y="0"/>
            <a:ext cx="6326576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80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EB4D0A-9E61-4930-A0B8-F3CD10E4C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186" y="0"/>
            <a:ext cx="5899628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285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A1E655-10EC-4620-BA11-E4133378A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206" y="0"/>
            <a:ext cx="6149588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71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4943C3-9453-4CAB-B6D4-12EE9A520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039" y="0"/>
            <a:ext cx="5589922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8628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i-StateCorporateTheme-v.2">
  <a:themeElements>
    <a:clrScheme name="Custom 1">
      <a:dk1>
        <a:sysClr val="windowText" lastClr="000000"/>
      </a:dk1>
      <a:lt1>
        <a:sysClr val="window" lastClr="FFFFFF"/>
      </a:lt1>
      <a:dk2>
        <a:srgbClr val="083A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partment_x0020_Name xmlns="3b57ab62-a845-4da8-bfae-6651de3242f0">Corporate Communications</Department_x0020_Name>
    <Tri-State_x0020_File_x0020_Type xmlns="3b57ab62-a845-4da8-bfae-6651de3242f0">Template</Tri-State_x0020_File_x0020_Type>
    <Key_x0020_Document xmlns="3b57ab62-a845-4da8-bfae-6651de3242f0">false</Key_x0020_Document>
    <Share_x0020_Company_x0020_Wide xmlns="3b57ab62-a845-4da8-bfae-6651de3242f0">Yes</Share_x0020_Company_x0020_Wide>
    <Products xmlns="3b57ab62-a845-4da8-bfae-6651de3242f0">Template</Products>
    <TaxCatchAll xmlns="3b57ab62-a845-4da8-bfae-6651de3242f0">
      <Value>9</Value>
    </TaxCatchAll>
    <dc27c9dbf81544b29101e55209ed06f9 xmlns="3b57ab62-a845-4da8-bfae-6651de3242f0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983556cb-eb6d-4ee0-9ced-1c204e5bca0a</TermId>
        </TermInfo>
      </Terms>
    </dc27c9dbf81544b29101e55209ed06f9>
  </documentManagement>
</p:properties>
</file>

<file path=customXml/item3.xml><?xml version="1.0" encoding="utf-8"?>
<?mso-contentType ?>
<spe:Receivers xmlns:spe="http://schemas.microsoft.com/sharepoint/events"/>
</file>

<file path=customXml/item4.xml><?xml version="1.0" encoding="utf-8"?>
<?mso-contentType ?>
<SharedContentType xmlns="Microsoft.SharePoint.Taxonomy.ContentTypeSync" SourceId="30db6ac8-065e-4342-be7b-f823e95753ea" ContentTypeId="0x0101004223D3395FE1BD48828EA7AA746D47F81B" PreviousValue="false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Products" ma:contentTypeID="0x0101004223D3395FE1BD48828EA7AA746D47F81B007E38C979EEEBB4439501C248D2B74714" ma:contentTypeVersion="82" ma:contentTypeDescription="Products Content Type for Communications" ma:contentTypeScope="" ma:versionID="985035190b6a5983f97c14c508c44a15">
  <xsd:schema xmlns:xsd="http://www.w3.org/2001/XMLSchema" xmlns:xs="http://www.w3.org/2001/XMLSchema" xmlns:p="http://schemas.microsoft.com/office/2006/metadata/properties" xmlns:ns2="3b57ab62-a845-4da8-bfae-6651de3242f0" targetNamespace="http://schemas.microsoft.com/office/2006/metadata/properties" ma:root="true" ma:fieldsID="bb754ff7bc950d89d085a4835496b7d5" ns2:_="">
    <xsd:import namespace="3b57ab62-a845-4da8-bfae-6651de3242f0"/>
    <xsd:element name="properties">
      <xsd:complexType>
        <xsd:sequence>
          <xsd:element name="documentManagement">
            <xsd:complexType>
              <xsd:all>
                <xsd:element ref="ns2:Products"/>
                <xsd:element ref="ns2:Tri-State_x0020_File_x0020_Type"/>
                <xsd:element ref="ns2:Department_x0020_Name"/>
                <xsd:element ref="ns2:Key_x0020_Document" minOccurs="0"/>
                <xsd:element ref="ns2:Share_x0020_Company_x0020_Wide" minOccurs="0"/>
                <xsd:element ref="ns2:_dlc_DocId" minOccurs="0"/>
                <xsd:element ref="ns2:_dlc_DocIdUrl" minOccurs="0"/>
                <xsd:element ref="ns2:_dlc_DocIdPersistId" minOccurs="0"/>
                <xsd:element ref="ns2:dc27c9dbf81544b29101e55209ed06f9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57ab62-a845-4da8-bfae-6651de3242f0" elementFormDefault="qualified">
    <xsd:import namespace="http://schemas.microsoft.com/office/2006/documentManagement/types"/>
    <xsd:import namespace="http://schemas.microsoft.com/office/infopath/2007/PartnerControls"/>
    <xsd:element name="Products" ma:index="1" ma:displayName="Product Type" ma:format="Dropdown" ma:internalName="Products">
      <xsd:simpleType>
        <xsd:restriction base="dms:Choice">
          <xsd:enumeration value="Annual Report"/>
          <xsd:enumeration value="Brochure"/>
          <xsd:enumeration value="Company Store"/>
          <xsd:enumeration value="Digital Asset Management (DAM) System"/>
          <xsd:enumeration value="Digital Communication Board"/>
          <xsd:enumeration value="Graphics"/>
          <xsd:enumeration value="The Grid"/>
          <xsd:enumeration value="Logo"/>
          <xsd:enumeration value="Map"/>
          <xsd:enumeration value="Network Magazine"/>
          <xsd:enumeration value="Powering the West"/>
          <xsd:enumeration value="Presentation"/>
          <xsd:enumeration value="Template"/>
          <xsd:enumeration value="TSGTWiki"/>
          <xsd:enumeration value="Website"/>
        </xsd:restriction>
      </xsd:simpleType>
    </xsd:element>
    <xsd:element name="Tri-State_x0020_File_x0020_Type" ma:index="2" ma:displayName="Tri-State File Type" ma:default="Document" ma:format="Dropdown" ma:internalName="Tri_x002d_State_x0020_File_x0020_Type" ma:readOnly="false">
      <xsd:simpleType>
        <xsd:restriction base="dms:Choice">
          <xsd:enumeration value="Agenda"/>
          <xsd:enumeration value="Analysis"/>
          <xsd:enumeration value="Checklist"/>
          <xsd:enumeration value="Contract"/>
          <xsd:enumeration value="Delegation"/>
          <xsd:enumeration value="Document"/>
          <xsd:enumeration value="Drawing"/>
          <xsd:enumeration value="Email"/>
          <xsd:enumeration value="Evaluation"/>
          <xsd:enumeration value="Form"/>
          <xsd:enumeration value="Job Safety Analysis"/>
          <xsd:enumeration value="Letterhead"/>
          <xsd:enumeration value="Logo"/>
          <xsd:enumeration value="Manual/Guide"/>
          <xsd:enumeration value="Minutes"/>
          <xsd:enumeration value="Newsletter"/>
          <xsd:enumeration value="Photo"/>
          <xsd:enumeration value="Plan"/>
          <xsd:enumeration value="Policy"/>
          <xsd:enumeration value="Presentation"/>
          <xsd:enumeration value="Procedure"/>
          <xsd:enumeration value="Program"/>
          <xsd:enumeration value="Project"/>
          <xsd:enumeration value="Proposal"/>
          <xsd:enumeration value="Process and Instrumentation Diagram (PID)"/>
          <xsd:enumeration value="Report"/>
          <xsd:enumeration value="Schedule"/>
          <xsd:enumeration value="Scope of Work (SOW)"/>
          <xsd:enumeration value="Specification"/>
          <xsd:enumeration value="Spreadsheet"/>
          <xsd:enumeration value="Standard Operating Procedure (SOP)"/>
          <xsd:enumeration value="Template"/>
          <xsd:enumeration value="Video"/>
        </xsd:restriction>
      </xsd:simpleType>
    </xsd:element>
    <xsd:element name="Department_x0020_Name" ma:index="4" ma:displayName="Department Name" ma:default="Corporate Communications" ma:format="Dropdown" ma:internalName="Department_x0020_Name" ma:readOnly="false">
      <xsd:simpleType>
        <xsd:restriction base="dms:Choice">
          <xsd:enumeration value="Accounting, Financial Services and Payroll"/>
          <xsd:enumeration value="Apprentice Program"/>
          <xsd:enumeration value="Business Systems"/>
          <xsd:enumeration value="CAD Systems"/>
          <xsd:enumeration value="Central Records"/>
          <xsd:enumeration value="Chemistry"/>
          <xsd:enumeration value="Colowyo Mine"/>
          <xsd:enumeration value="Combustion Turbines"/>
          <xsd:enumeration value="Compliance Planning Council"/>
          <xsd:enumeration value="Corporate Communications"/>
          <xsd:enumeration value="Craig Station"/>
          <xsd:enumeration value="Employee Relations"/>
          <xsd:enumeration value="Employee Services"/>
          <xsd:enumeration value="EMS Support"/>
          <xsd:enumeration value="Energy Management"/>
          <xsd:enumeration value="Energy Markets"/>
          <xsd:enumeration value="Energy Resources"/>
          <xsd:enumeration value="Enterprise Risk Management"/>
          <xsd:enumeration value="Enterprise Risk Planning Council"/>
          <xsd:enumeration value="Environmental"/>
          <xsd:enumeration value="Escalante Station"/>
          <xsd:enumeration value="External Affairs"/>
          <xsd:enumeration value="FAC"/>
          <xsd:enumeration value="Financial Planning and Analysis (Budget)"/>
          <xsd:enumeration value="Flight"/>
          <xsd:enumeration value="Fuel and Water Resources"/>
          <xsd:enumeration value="Generation Assets"/>
          <xsd:enumeration value="Generation Engineering"/>
          <xsd:enumeration value="Generation Performance"/>
          <xsd:enumeration value="Generation Support and Compliance"/>
          <xsd:enumeration value="Generation Technical Representatives"/>
          <xsd:enumeration value="GIS"/>
          <xsd:enumeration value="Information Technology"/>
          <xsd:enumeration value="Internal Audit Department"/>
          <xsd:enumeration value="JM Shafer"/>
          <xsd:enumeration value="Land Projects"/>
          <xsd:enumeration value="Learning and Development"/>
          <xsd:enumeration value="Legal"/>
          <xsd:enumeration value="Legal and Regulatory Affairs"/>
          <xsd:enumeration value="Litigation"/>
          <xsd:enumeration value="Member Relations/Rates"/>
          <xsd:enumeration value="New Horizon Mine"/>
          <xsd:enumeration value="Nucla Station"/>
          <xsd:enumeration value="Operations Financial Analyst User Group"/>
          <xsd:enumeration value="Organizational Development"/>
          <xsd:enumeration value="Organizational Services and Technology"/>
          <xsd:enumeration value="Power System Planning"/>
          <xsd:enumeration value="Products and Rates"/>
          <xsd:enumeration value="Regulatory Affairs"/>
          <xsd:enumeration value="Reliability Compliance"/>
          <xsd:enumeration value="Research and Development"/>
          <xsd:enumeration value="Safety and Health"/>
          <xsd:enumeration value="Security"/>
          <xsd:enumeration value="Supply Services"/>
          <xsd:enumeration value="Supply Services-Contracts"/>
          <xsd:enumeration value="Supply Services-Purchasing"/>
          <xsd:enumeration value="Support Services"/>
          <xsd:enumeration value="Systems Metering"/>
          <xsd:enumeration value="Technology Council"/>
          <xsd:enumeration value="Telecom NOC"/>
          <xsd:enumeration value="Transmission"/>
          <xsd:enumeration value="Transmission Asset Management"/>
          <xsd:enumeration value="Transmission Contracts, Rates and Policy"/>
          <xsd:enumeration value="Transmission Engineering and Construction"/>
          <xsd:enumeration value="Transmission Land Rights and Permitting"/>
          <xsd:enumeration value="Transmission Maintenance"/>
          <xsd:enumeration value="Transmission Maintenance East"/>
          <xsd:enumeration value="Transmission Maintenance South"/>
          <xsd:enumeration value="Transmission Maintenance Technical Support"/>
          <xsd:enumeration value="Transmission Maintenance West"/>
          <xsd:enumeration value="Transmission System Operations"/>
          <xsd:enumeration value="Transmission Systems Support"/>
          <xsd:enumeration value="Transmission Training"/>
          <xsd:enumeration value="Tri-State SAS"/>
        </xsd:restriction>
      </xsd:simpleType>
    </xsd:element>
    <xsd:element name="Key_x0020_Document" ma:index="5" nillable="true" ma:displayName="Key Document" ma:default="0" ma:internalName="Key_x0020_Document">
      <xsd:simpleType>
        <xsd:restriction base="dms:Boolean"/>
      </xsd:simpleType>
    </xsd:element>
    <xsd:element name="Share_x0020_Company_x0020_Wide" ma:index="6" nillable="true" ma:displayName="Share Company Wide" ma:default="No" ma:description="Share this item company wide" ma:format="Dropdown" ma:internalName="Share_x0020_Company_x0020_Wide">
      <xsd:simpleType>
        <xsd:restriction base="dms:Choice">
          <xsd:enumeration value="Yes"/>
          <xsd:enumeration value="No"/>
        </xsd:restriction>
      </xsd:simpleType>
    </xsd:element>
    <xsd:element name="_dlc_DocId" ma:index="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dc27c9dbf81544b29101e55209ed06f9" ma:index="16" nillable="true" ma:taxonomy="true" ma:internalName="dc27c9dbf81544b29101e55209ed06f9" ma:taxonomyFieldName="tsgtDivision" ma:displayName="TSGT Division" ma:readOnly="false" ma:default="" ma:fieldId="{dc27c9db-f815-44b2-9101-e55209ed06f9}" ma:sspId="30db6ac8-065e-4342-be7b-f823e95753ea" ma:termSetId="6f99739b-4129-4230-9c84-94d11a496d2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7" nillable="true" ma:displayName="Taxonomy Catch All Column" ma:hidden="true" ma:list="{6160c76e-500c-40ae-84e3-484f1a99be08}" ma:internalName="TaxCatchAll" ma:showField="CatchAllData" ma:web="ec8a42f6-efca-4ce3-9345-107ce2227c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8" nillable="true" ma:displayName="Taxonomy Catch All Column1" ma:hidden="true" ma:list="{6160c76e-500c-40ae-84e3-484f1a99be08}" ma:internalName="TaxCatchAllLabel" ma:readOnly="true" ma:showField="CatchAllDataLabel" ma:web="ec8a42f6-efca-4ce3-9345-107ce2227c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0C5803-C254-49F6-B213-31CE56DEB2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C3FFC9-4E0B-4AF3-9F1B-2E816F7298B9}">
  <ds:schemaRefs>
    <ds:schemaRef ds:uri="http://purl.org/dc/terms/"/>
    <ds:schemaRef ds:uri="3b57ab62-a845-4da8-bfae-6651de3242f0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180EDAE-4CAA-4547-B738-21B5C88D18C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F148F7E9-16C7-4745-8F87-2937CC2F0F5B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74C5966D-F765-4B02-8355-03393DDFC6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57ab62-a845-4da8-bfae-6651de3242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Tri-StateCorporateTheme-v.2</Template>
  <TotalTime>3978</TotalTime>
  <Words>603</Words>
  <Application>Microsoft Office PowerPoint</Application>
  <PresentationFormat>Custom</PresentationFormat>
  <Paragraphs>108</Paragraphs>
  <Slides>26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 Black</vt:lpstr>
      <vt:lpstr>Arial Italic</vt:lpstr>
      <vt:lpstr>Arial Rounded MT Bold</vt:lpstr>
      <vt:lpstr>Calibri</vt:lpstr>
      <vt:lpstr>Courier New</vt:lpstr>
      <vt:lpstr>Wingdings</vt:lpstr>
      <vt:lpstr>Wingdings 2</vt:lpstr>
      <vt:lpstr>Tri-StateCorporateTheme-v.2</vt:lpstr>
      <vt:lpstr>Burlington – Lamar 230kV Transmission Line Project</vt:lpstr>
      <vt:lpstr>Introductions</vt:lpstr>
      <vt:lpstr>Who is Tri-State</vt:lpstr>
      <vt:lpstr>Project Introduction</vt:lpstr>
      <vt:lpstr>Purpose and Need</vt:lpstr>
      <vt:lpstr>Location</vt:lpstr>
      <vt:lpstr>Location – Prowers County</vt:lpstr>
      <vt:lpstr>Project Description</vt:lpstr>
      <vt:lpstr>Working with Landowners</vt:lpstr>
      <vt:lpstr>Easements and Agriculture</vt:lpstr>
      <vt:lpstr>Permitting</vt:lpstr>
      <vt:lpstr>Schedule</vt:lpstr>
      <vt:lpstr>Questions?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Tri-State G&amp;T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Tri-State Corporate PowerPoint Template -- 4:3 ratio</dc:title>
  <dc:creator>Trina Van Patten</dc:creator>
  <cp:lastModifiedBy>Koler, Selina</cp:lastModifiedBy>
  <cp:revision>135</cp:revision>
  <cp:lastPrinted>2022-06-21T16:33:44Z</cp:lastPrinted>
  <dcterms:created xsi:type="dcterms:W3CDTF">2015-02-11T19:08:44Z</dcterms:created>
  <dcterms:modified xsi:type="dcterms:W3CDTF">2022-08-01T20:44:35Z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0x0101004223D3395FE1BD48828EA7AA746D47F81B007E38C979EEEBB4439501C248D2B74714</vt:lpwstr>
  </property>
  <property fmtid="{D5CDD505-2E9C-101B-9397-08002B2CF9AE}" pid="3" name="nccb4308dd8049148c12fd99c7b93edf">
    <vt:lpwstr/>
  </property>
  <property fmtid="{D5CDD505-2E9C-101B-9397-08002B2CF9AE}" pid="4" name="tsgtDivision">
    <vt:lpwstr>9;#All|983556cb-eb6d-4ee0-9ced-1c204e5bca0a</vt:lpwstr>
  </property>
  <property fmtid="{D5CDD505-2E9C-101B-9397-08002B2CF9AE}" pid="5" name="Tri_x002d_State_x0020_LOBs_x0020_and_x0020_Departments">
    <vt:lpwstr/>
  </property>
  <property fmtid="{D5CDD505-2E9C-101B-9397-08002B2CF9AE}" pid="6" name="Business Entity">
    <vt:lpwstr>All</vt:lpwstr>
  </property>
  <property fmtid="{D5CDD505-2E9C-101B-9397-08002B2CF9AE}" pid="7" name="Tri-State LOBs and Departments">
    <vt:lpwstr/>
  </property>
</Properties>
</file>